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5278" autoAdjust="0"/>
  </p:normalViewPr>
  <p:slideViewPr>
    <p:cSldViewPr snapToGrid="0">
      <p:cViewPr varScale="1">
        <p:scale>
          <a:sx n="63" d="100"/>
          <a:sy n="63" d="100"/>
        </p:scale>
        <p:origin x="10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77926E-4F0A-4A81-8ED9-FC46C45BD67C}" type="datetimeFigureOut">
              <a:rPr lang="en-GB" smtClean="0"/>
              <a:t>03/04/2021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8F3704-FB04-4011-9D17-14B526FC3D1A}" type="slidenum">
              <a:rPr lang="en-GB" smtClean="0"/>
              <a:t>‹#›</a:t>
            </a:fld>
            <a:endParaRPr lang="en-GB"/>
          </a:p>
        </p:txBody>
      </p:sp>
    </p:spTree>
    <p:extLst>
      <p:ext uri="{BB962C8B-B14F-4D97-AF65-F5344CB8AC3E}">
        <p14:creationId xmlns:p14="http://schemas.microsoft.com/office/powerpoint/2010/main" val="2335015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	Many irregularities are associated with the health insurance policies in Saudi Arabia. Insurance fraud and abuse are very common in the health care sector. Health insurance fraud involves an instance where one party deliberately claims another person's health insurance claims, where he or she is not legally entitled to at the expense of another party. The case of fraud in the health sector is majorly caused by the abuse of the health officials' office (</a:t>
            </a:r>
            <a:r>
              <a:rPr lang="en-GB" sz="1200" kern="1200" dirty="0" err="1" smtClean="0">
                <a:solidFill>
                  <a:schemeClr val="tx1"/>
                </a:solidFill>
                <a:effectLst/>
                <a:latin typeface="+mn-lt"/>
                <a:ea typeface="+mn-ea"/>
                <a:cs typeface="+mn-cs"/>
              </a:rPr>
              <a:t>Palutturi</a:t>
            </a:r>
            <a:r>
              <a:rPr lang="en-GB" sz="1200" kern="1200" dirty="0" smtClean="0">
                <a:solidFill>
                  <a:schemeClr val="tx1"/>
                </a:solidFill>
                <a:effectLst/>
                <a:latin typeface="+mn-lt"/>
                <a:ea typeface="+mn-ea"/>
                <a:cs typeface="+mn-cs"/>
              </a:rPr>
              <a:t> et al.,.2019). The health officials aid the patients in committing fraud. The collaboration of the health officials responsible for accounting for the health insurance claims facilitates insurance frauds. Any health officer in Saudi Arabia who is in any way engages in acts of fraud is liable for an offense. The commitment of insurance fraud or facilitating fraud is punishable through the law. Health insurance fraud and abuse of health insurance laws by the health officials contribute to the ineffectiveness of the health insurance policy in Saudi Arabia.</a:t>
            </a:r>
          </a:p>
          <a:p>
            <a:endParaRPr lang="en-GB" dirty="0"/>
          </a:p>
        </p:txBody>
      </p:sp>
      <p:sp>
        <p:nvSpPr>
          <p:cNvPr id="4" name="Slide Number Placeholder 3"/>
          <p:cNvSpPr>
            <a:spLocks noGrp="1"/>
          </p:cNvSpPr>
          <p:nvPr>
            <p:ph type="sldNum" sz="quarter" idx="10"/>
          </p:nvPr>
        </p:nvSpPr>
        <p:spPr/>
        <p:txBody>
          <a:bodyPr/>
          <a:lstStyle/>
          <a:p>
            <a:fld id="{508F3704-FB04-4011-9D17-14B526FC3D1A}" type="slidenum">
              <a:rPr lang="en-GB" smtClean="0"/>
              <a:t>2</a:t>
            </a:fld>
            <a:endParaRPr lang="en-GB"/>
          </a:p>
        </p:txBody>
      </p:sp>
    </p:spTree>
    <p:extLst>
      <p:ext uri="{BB962C8B-B14F-4D97-AF65-F5344CB8AC3E}">
        <p14:creationId xmlns:p14="http://schemas.microsoft.com/office/powerpoint/2010/main" val="2918349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	Fraudulent actions are considered illegal, and anyone found guilty of committing fraud is liable before the law in Saudi Arabia. In case there is a misrepresentation of a particular service, then that action can be considered fraud. In some instances, the official's charge of controlling the health insurance funds may represent information concerning a specific service wrongly to benefit the party who is not entitled to receive such benefits. For example, the officials may misrepresent a victim's health insurance claims to benefit another person or gain from the benefits. Accounting for the services not provided is another action that shows fraudulent activities (Al </a:t>
            </a:r>
            <a:r>
              <a:rPr lang="en-GB" sz="1200" kern="1200" dirty="0" err="1" smtClean="0">
                <a:solidFill>
                  <a:schemeClr val="tx1"/>
                </a:solidFill>
                <a:effectLst/>
                <a:latin typeface="+mn-lt"/>
                <a:ea typeface="+mn-ea"/>
                <a:cs typeface="+mn-cs"/>
              </a:rPr>
              <a:t>Otaibi</a:t>
            </a:r>
            <a:r>
              <a:rPr lang="en-GB" sz="1200" kern="1200" dirty="0" smtClean="0">
                <a:solidFill>
                  <a:schemeClr val="tx1"/>
                </a:solidFill>
                <a:effectLst/>
                <a:latin typeface="+mn-lt"/>
                <a:ea typeface="+mn-ea"/>
                <a:cs typeface="+mn-cs"/>
              </a:rPr>
              <a:t>, 2017). The accountants may misrepresent the information intentionally to benefit other parties or themselves. Similarly, accounting for the services not provided is another example of fraudulent practice. In case there is the intentional misrepresentation of information concerning the services that were not provided to the client, then there are chances of fraud in the health centre.</a:t>
            </a:r>
          </a:p>
          <a:p>
            <a:endParaRPr lang="en-GB" dirty="0"/>
          </a:p>
        </p:txBody>
      </p:sp>
      <p:sp>
        <p:nvSpPr>
          <p:cNvPr id="4" name="Slide Number Placeholder 3"/>
          <p:cNvSpPr>
            <a:spLocks noGrp="1"/>
          </p:cNvSpPr>
          <p:nvPr>
            <p:ph type="sldNum" sz="quarter" idx="10"/>
          </p:nvPr>
        </p:nvSpPr>
        <p:spPr/>
        <p:txBody>
          <a:bodyPr/>
          <a:lstStyle/>
          <a:p>
            <a:fld id="{508F3704-FB04-4011-9D17-14B526FC3D1A}" type="slidenum">
              <a:rPr lang="en-GB" smtClean="0"/>
              <a:t>3</a:t>
            </a:fld>
            <a:endParaRPr lang="en-GB"/>
          </a:p>
        </p:txBody>
      </p:sp>
    </p:spTree>
    <p:extLst>
      <p:ext uri="{BB962C8B-B14F-4D97-AF65-F5344CB8AC3E}">
        <p14:creationId xmlns:p14="http://schemas.microsoft.com/office/powerpoint/2010/main" val="2334562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	One can observe several methods to detect the presence of fraud in the health insurance system. For example, in the case of an absence record of the person claiming compensation, there is a high chance of fraud. Failure to keep a proper record of the person taking the insurance compensation is one of the most common indicators is fraud in health insurance. The organization should keep an accurate record of the person talking about insurance claims to avoid misrepresenting insurance claims (</a:t>
            </a:r>
            <a:r>
              <a:rPr lang="en-GB" sz="1200" kern="1200" dirty="0" err="1" smtClean="0">
                <a:solidFill>
                  <a:schemeClr val="tx1"/>
                </a:solidFill>
                <a:effectLst/>
                <a:latin typeface="+mn-lt"/>
                <a:ea typeface="+mn-ea"/>
                <a:cs typeface="+mn-cs"/>
              </a:rPr>
              <a:t>Palutturi</a:t>
            </a:r>
            <a:r>
              <a:rPr lang="en-GB" sz="1200" kern="1200" dirty="0" smtClean="0">
                <a:solidFill>
                  <a:schemeClr val="tx1"/>
                </a:solidFill>
                <a:effectLst/>
                <a:latin typeface="+mn-lt"/>
                <a:ea typeface="+mn-ea"/>
                <a:cs typeface="+mn-cs"/>
              </a:rPr>
              <a:t> et al.,.2019). Misrepresentation of insurance claims is another key indicator of insurance fraud in Saudi Arabia. In case there is improper allocation of claims in the health insurance, then the more the chances of fraud. Those offering claims should keep an accurate record of the claims given by the health insurance. The last indicator of fraud in health insurance is an improper indication of the compensation taken records. In most cases, those in charge of controlling the health insurance funds abuse their office by allocating claims to persons who do not exist. Alternatively, those who do not have insurance policies. Fraud contributes to the ineffectiveness of health insurance policies in Saudi Arabia.</a:t>
            </a:r>
          </a:p>
          <a:p>
            <a:endParaRPr lang="en-GB" dirty="0"/>
          </a:p>
        </p:txBody>
      </p:sp>
      <p:sp>
        <p:nvSpPr>
          <p:cNvPr id="4" name="Slide Number Placeholder 3"/>
          <p:cNvSpPr>
            <a:spLocks noGrp="1"/>
          </p:cNvSpPr>
          <p:nvPr>
            <p:ph type="sldNum" sz="quarter" idx="10"/>
          </p:nvPr>
        </p:nvSpPr>
        <p:spPr/>
        <p:txBody>
          <a:bodyPr/>
          <a:lstStyle/>
          <a:p>
            <a:fld id="{508F3704-FB04-4011-9D17-14B526FC3D1A}" type="slidenum">
              <a:rPr lang="en-GB" smtClean="0"/>
              <a:t>4</a:t>
            </a:fld>
            <a:endParaRPr lang="en-GB"/>
          </a:p>
        </p:txBody>
      </p:sp>
    </p:spTree>
    <p:extLst>
      <p:ext uri="{BB962C8B-B14F-4D97-AF65-F5344CB8AC3E}">
        <p14:creationId xmlns:p14="http://schemas.microsoft.com/office/powerpoint/2010/main" val="2408844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	There are several negative impacts of fraud in health insurance. These fraudulent practices have led to ineffectiveness in service delivery in the health sector. The fraud in the health sector makes doctors and other health professionals organize unnecessary treatment. The doctors' unnecessary treatments to make the clients look for compensation from their insurance firms contribute to increase in unnecessary activities in the health care sector (</a:t>
            </a:r>
            <a:r>
              <a:rPr lang="en-GB" sz="1200" kern="1200" dirty="0" err="1" smtClean="0">
                <a:solidFill>
                  <a:schemeClr val="tx1"/>
                </a:solidFill>
                <a:effectLst/>
                <a:latin typeface="+mn-lt"/>
                <a:ea typeface="+mn-ea"/>
                <a:cs typeface="+mn-cs"/>
              </a:rPr>
              <a:t>Albejaidi</a:t>
            </a:r>
            <a:r>
              <a:rPr lang="en-GB" sz="1200" kern="1200" dirty="0" smtClean="0">
                <a:solidFill>
                  <a:schemeClr val="tx1"/>
                </a:solidFill>
                <a:effectLst/>
                <a:latin typeface="+mn-lt"/>
                <a:ea typeface="+mn-ea"/>
                <a:cs typeface="+mn-cs"/>
              </a:rPr>
              <a:t>, 2018). The increase in unnecessary activities in the health facilities overburdens the facilities. Secondly, increase in case of fraud contributes increases in case of medical harm to the patients. Fraudulent doctors may perform unnecessary operations to the patients in order to benefit from the compensation from the healthcare insurance. These operations may harm the patients' health.  Performance of unnecessary treatment causes more health complications to the patients and, at times, even death of the clients.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08F3704-FB04-4011-9D17-14B526FC3D1A}" type="slidenum">
              <a:rPr lang="en-GB" smtClean="0"/>
              <a:t>5</a:t>
            </a:fld>
            <a:endParaRPr lang="en-GB"/>
          </a:p>
        </p:txBody>
      </p:sp>
    </p:spTree>
    <p:extLst>
      <p:ext uri="{BB962C8B-B14F-4D97-AF65-F5344CB8AC3E}">
        <p14:creationId xmlns:p14="http://schemas.microsoft.com/office/powerpoint/2010/main" val="2294525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	Health insurance fraud causes various negative effects on the insurance company. The major impact of fraud on insurance is an increase in losses. When there is an increase in misrepresentation cases, health insurance incurs huge losses because it cannot trace its expenditure. Furthermore, huge losses by the insurance company affect the company's performance. When the health insurance company reports continuous losses over some time, it may shut down. The company may shut down due to a lack of funds to run the insurance operation; in this case, the insurance company is declared insolvent hence liquidate with immediate effect(</a:t>
            </a:r>
            <a:r>
              <a:rPr lang="en-GB" sz="1200" kern="1200" dirty="0" err="1" smtClean="0">
                <a:solidFill>
                  <a:schemeClr val="tx1"/>
                </a:solidFill>
                <a:effectLst/>
                <a:latin typeface="+mn-lt"/>
                <a:ea typeface="+mn-ea"/>
                <a:cs typeface="+mn-cs"/>
              </a:rPr>
              <a:t>Nugraheni</a:t>
            </a:r>
            <a:r>
              <a:rPr lang="en-GB" sz="1200" kern="1200" dirty="0" smtClean="0">
                <a:solidFill>
                  <a:schemeClr val="tx1"/>
                </a:solidFill>
                <a:effectLst/>
                <a:latin typeface="+mn-lt"/>
                <a:ea typeface="+mn-ea"/>
                <a:cs typeface="+mn-cs"/>
              </a:rPr>
              <a:t> et al., .2020). Additionally, an increase in fraud cases may make the health insurance company increase the premium rates. An increase in the rate of premiums reduces the demand for the company's policies. An increase in cases of fraud from an insurance company may reduce the brand image of the company. When insurance is associated with more fraud cases, it reduces its popularity in public and the entire brand image.</a:t>
            </a:r>
          </a:p>
          <a:p>
            <a:endParaRPr lang="en-GB" dirty="0"/>
          </a:p>
        </p:txBody>
      </p:sp>
      <p:sp>
        <p:nvSpPr>
          <p:cNvPr id="4" name="Slide Number Placeholder 3"/>
          <p:cNvSpPr>
            <a:spLocks noGrp="1"/>
          </p:cNvSpPr>
          <p:nvPr>
            <p:ph type="sldNum" sz="quarter" idx="10"/>
          </p:nvPr>
        </p:nvSpPr>
        <p:spPr/>
        <p:txBody>
          <a:bodyPr/>
          <a:lstStyle/>
          <a:p>
            <a:fld id="{508F3704-FB04-4011-9D17-14B526FC3D1A}" type="slidenum">
              <a:rPr lang="en-GB" smtClean="0"/>
              <a:t>6</a:t>
            </a:fld>
            <a:endParaRPr lang="en-GB"/>
          </a:p>
        </p:txBody>
      </p:sp>
    </p:spTree>
    <p:extLst>
      <p:ext uri="{BB962C8B-B14F-4D97-AF65-F5344CB8AC3E}">
        <p14:creationId xmlns:p14="http://schemas.microsoft.com/office/powerpoint/2010/main" val="4106323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	When a client notices any signs of fraud in the health care facility, it is important to report the incident to the relevant authority. Furthermore, it is the responsibility of Saudi Arabia citizens to report any cases of fraud and promote equality in the kingdom. In case one notices any case of fraud, one can use the hotline services to report the case to the necessary authority. The hotline services are the most efficient way of reporting fraud if the clients want to remain anonymous (</a:t>
            </a:r>
            <a:r>
              <a:rPr lang="en-GB" sz="1200" kern="1200" dirty="0" err="1" smtClean="0">
                <a:solidFill>
                  <a:schemeClr val="tx1"/>
                </a:solidFill>
                <a:effectLst/>
                <a:latin typeface="+mn-lt"/>
                <a:ea typeface="+mn-ea"/>
                <a:cs typeface="+mn-cs"/>
              </a:rPr>
              <a:t>Alonazi</a:t>
            </a:r>
            <a:r>
              <a:rPr lang="en-GB" sz="1200" kern="1200" dirty="0" smtClean="0">
                <a:solidFill>
                  <a:schemeClr val="tx1"/>
                </a:solidFill>
                <a:effectLst/>
                <a:latin typeface="+mn-lt"/>
                <a:ea typeface="+mn-ea"/>
                <a:cs typeface="+mn-cs"/>
              </a:rPr>
              <a:t>, 2020). The identity of the person reporting fraud should be kept anonymous to guarantee the person's safety reporting fraud. The second way of reporting fraud is reporting the incident to the anticorruption body. When one detects any fraud incident in healthcare insurance, one should report the case to the nearest anticorruption body and provide the evidence collected to facilitate the investigation of fraud.</a:t>
            </a:r>
          </a:p>
          <a:p>
            <a:endParaRPr lang="en-GB" dirty="0"/>
          </a:p>
        </p:txBody>
      </p:sp>
      <p:sp>
        <p:nvSpPr>
          <p:cNvPr id="4" name="Slide Number Placeholder 3"/>
          <p:cNvSpPr>
            <a:spLocks noGrp="1"/>
          </p:cNvSpPr>
          <p:nvPr>
            <p:ph type="sldNum" sz="quarter" idx="10"/>
          </p:nvPr>
        </p:nvSpPr>
        <p:spPr/>
        <p:txBody>
          <a:bodyPr/>
          <a:lstStyle/>
          <a:p>
            <a:fld id="{508F3704-FB04-4011-9D17-14B526FC3D1A}" type="slidenum">
              <a:rPr lang="en-GB" smtClean="0"/>
              <a:t>7</a:t>
            </a:fld>
            <a:endParaRPr lang="en-GB"/>
          </a:p>
        </p:txBody>
      </p:sp>
    </p:spTree>
    <p:extLst>
      <p:ext uri="{BB962C8B-B14F-4D97-AF65-F5344CB8AC3E}">
        <p14:creationId xmlns:p14="http://schemas.microsoft.com/office/powerpoint/2010/main" val="2782858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	There are three main ways of punishing the cases of fraud in Saudi Arabia. Probation is the first method of dealing with fraudulent officers. If suspected to have committed an act of fraud, the court may decide to put the officer on probation where further investigations are being carried out (</a:t>
            </a:r>
            <a:r>
              <a:rPr lang="en-GB" sz="1200" kern="1200" dirty="0" err="1" smtClean="0">
                <a:solidFill>
                  <a:schemeClr val="tx1"/>
                </a:solidFill>
                <a:effectLst/>
                <a:latin typeface="+mn-lt"/>
                <a:ea typeface="+mn-ea"/>
                <a:cs typeface="+mn-cs"/>
              </a:rPr>
              <a:t>Albashrawi</a:t>
            </a:r>
            <a:r>
              <a:rPr lang="en-GB" sz="1200" kern="1200" dirty="0" smtClean="0">
                <a:solidFill>
                  <a:schemeClr val="tx1"/>
                </a:solidFill>
                <a:effectLst/>
                <a:latin typeface="+mn-lt"/>
                <a:ea typeface="+mn-ea"/>
                <a:cs typeface="+mn-cs"/>
              </a:rPr>
              <a:t>, 2016). In the stage of probation, the suspects are denied access to the insurance premises to avoid tampering with the evidence. Fine is another effective method used by law enforcers to deal with cases of fraud. Those who are found guilty of practicing fraudulent activities are fined according to the amount of money in question. The larger the amount of money involved in fraud, the larger the fines. Lastly, those who are found guilty of practicing fraud may be jailed for six months to one year, depending on the intensity of the fraudulent practices.</a:t>
            </a:r>
          </a:p>
          <a:p>
            <a:endParaRPr lang="en-GB" dirty="0"/>
          </a:p>
        </p:txBody>
      </p:sp>
      <p:sp>
        <p:nvSpPr>
          <p:cNvPr id="4" name="Slide Number Placeholder 3"/>
          <p:cNvSpPr>
            <a:spLocks noGrp="1"/>
          </p:cNvSpPr>
          <p:nvPr>
            <p:ph type="sldNum" sz="quarter" idx="10"/>
          </p:nvPr>
        </p:nvSpPr>
        <p:spPr/>
        <p:txBody>
          <a:bodyPr/>
          <a:lstStyle/>
          <a:p>
            <a:fld id="{508F3704-FB04-4011-9D17-14B526FC3D1A}" type="slidenum">
              <a:rPr lang="en-GB" smtClean="0"/>
              <a:t>8</a:t>
            </a:fld>
            <a:endParaRPr lang="en-GB"/>
          </a:p>
        </p:txBody>
      </p:sp>
    </p:spTree>
    <p:extLst>
      <p:ext uri="{BB962C8B-B14F-4D97-AF65-F5344CB8AC3E}">
        <p14:creationId xmlns:p14="http://schemas.microsoft.com/office/powerpoint/2010/main" val="161336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1212142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481EAE-E994-48B6-83E2-5D980FAE19E8}" type="datetimeFigureOut">
              <a:rPr lang="en-GB" smtClean="0"/>
              <a:t>03/04/2021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16098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2194005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2154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276562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1549149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26843596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32868263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2879051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3668244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1090312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481EAE-E994-48B6-83E2-5D980FAE19E8}" type="datetimeFigureOut">
              <a:rPr lang="en-GB" smtClean="0"/>
              <a:t>03/04/2021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906093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481EAE-E994-48B6-83E2-5D980FAE19E8}" type="datetimeFigureOut">
              <a:rPr lang="en-GB" smtClean="0"/>
              <a:t>03/04/2021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22008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753455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2841478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34481EAE-E994-48B6-83E2-5D980FAE19E8}" type="datetimeFigureOut">
              <a:rPr lang="en-GB" smtClean="0"/>
              <a:t>03/04/2021</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4293519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481EAE-E994-48B6-83E2-5D980FAE19E8}" type="datetimeFigureOut">
              <a:rPr lang="en-GB" smtClean="0"/>
              <a:t>03/04/2021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BB87E9-805F-43AB-A5B0-19C83B81344A}" type="slidenum">
              <a:rPr lang="en-GB" smtClean="0"/>
              <a:t>‹#›</a:t>
            </a:fld>
            <a:endParaRPr lang="en-GB"/>
          </a:p>
        </p:txBody>
      </p:sp>
    </p:spTree>
    <p:extLst>
      <p:ext uri="{BB962C8B-B14F-4D97-AF65-F5344CB8AC3E}">
        <p14:creationId xmlns:p14="http://schemas.microsoft.com/office/powerpoint/2010/main" val="1583823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4481EAE-E994-48B6-83E2-5D980FAE19E8}" type="datetimeFigureOut">
              <a:rPr lang="en-GB" smtClean="0"/>
              <a:t>03/04/2021</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4BB87E9-805F-43AB-A5B0-19C83B81344A}" type="slidenum">
              <a:rPr lang="en-GB" smtClean="0"/>
              <a:t>‹#›</a:t>
            </a:fld>
            <a:endParaRPr lang="en-GB"/>
          </a:p>
        </p:txBody>
      </p:sp>
    </p:spTree>
    <p:extLst>
      <p:ext uri="{BB962C8B-B14F-4D97-AF65-F5344CB8AC3E}">
        <p14:creationId xmlns:p14="http://schemas.microsoft.com/office/powerpoint/2010/main" val="7201760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183" y="90151"/>
            <a:ext cx="11732654" cy="6323527"/>
          </a:xfrm>
        </p:spPr>
        <p:txBody>
          <a:bodyPr/>
          <a:lstStyle/>
          <a:p>
            <a:r>
              <a:rPr lang="en-GB" sz="4400" dirty="0"/>
              <a:t>Insurance fraud and Abuse</a:t>
            </a:r>
          </a:p>
          <a:p>
            <a:r>
              <a:rPr lang="en-GB" sz="4400" dirty="0"/>
              <a:t> </a:t>
            </a:r>
          </a:p>
          <a:p>
            <a:r>
              <a:rPr lang="en-GB" sz="4400" dirty="0"/>
              <a:t>Student’s Name</a:t>
            </a:r>
          </a:p>
          <a:p>
            <a:r>
              <a:rPr lang="en-GB" sz="4400" dirty="0"/>
              <a:t>Institutional Affiliations</a:t>
            </a:r>
          </a:p>
          <a:p>
            <a:r>
              <a:rPr lang="en-GB" sz="4400" dirty="0"/>
              <a:t>Date</a:t>
            </a:r>
          </a:p>
          <a:p>
            <a:endParaRPr lang="en-GB" dirty="0"/>
          </a:p>
        </p:txBody>
      </p:sp>
    </p:spTree>
    <p:extLst>
      <p:ext uri="{BB962C8B-B14F-4D97-AF65-F5344CB8AC3E}">
        <p14:creationId xmlns:p14="http://schemas.microsoft.com/office/powerpoint/2010/main" val="936687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861" y="184821"/>
            <a:ext cx="11834611" cy="1325563"/>
          </a:xfrm>
        </p:spPr>
        <p:txBody>
          <a:bodyPr/>
          <a:lstStyle/>
          <a:p>
            <a:pPr algn="ctr"/>
            <a:r>
              <a:rPr lang="en-GB" b="1" dirty="0"/>
              <a:t>Insurance fraud and Abuse</a:t>
            </a:r>
            <a:r>
              <a:rPr lang="en-GB" dirty="0"/>
              <a:t/>
            </a:r>
            <a:br>
              <a:rPr lang="en-GB" dirty="0"/>
            </a:br>
            <a:endParaRPr lang="en-GB" dirty="0"/>
          </a:p>
        </p:txBody>
      </p:sp>
      <p:sp>
        <p:nvSpPr>
          <p:cNvPr id="3" name="Content Placeholder 2"/>
          <p:cNvSpPr>
            <a:spLocks noGrp="1"/>
          </p:cNvSpPr>
          <p:nvPr>
            <p:ph idx="1"/>
          </p:nvPr>
        </p:nvSpPr>
        <p:spPr>
          <a:xfrm>
            <a:off x="321972" y="1510385"/>
            <a:ext cx="11642500" cy="4999598"/>
          </a:xfrm>
        </p:spPr>
        <p:txBody>
          <a:bodyPr/>
          <a:lstStyle/>
          <a:p>
            <a:r>
              <a:rPr lang="en-GB" dirty="0"/>
              <a:t>Fraud refers to any deliberate act committed by an individual that brings illegal benefits to the person responsible for the action.</a:t>
            </a:r>
          </a:p>
          <a:p>
            <a:r>
              <a:rPr lang="en-GB" dirty="0"/>
              <a:t>Fraud involves a deliberate commitment of a dishonest act to acquire unauthorized benefits.</a:t>
            </a:r>
          </a:p>
          <a:p>
            <a:r>
              <a:rPr lang="en-GB" dirty="0"/>
              <a:t>Insurance fraud refers to deliberately taking authorized claims from the health insurance benefits.</a:t>
            </a:r>
          </a:p>
          <a:p>
            <a:r>
              <a:rPr lang="en-GB" dirty="0"/>
              <a:t>In most cases, those people are not entitled to receive health insurance benefits at other clients' expense.</a:t>
            </a:r>
          </a:p>
          <a:p>
            <a:r>
              <a:rPr lang="en-GB" dirty="0"/>
              <a:t>Abuse of health insurance policies and regulations is the key contributor to health insurance fraud.</a:t>
            </a:r>
          </a:p>
          <a:p>
            <a:endParaRPr lang="en-GB" dirty="0"/>
          </a:p>
        </p:txBody>
      </p:sp>
    </p:spTree>
    <p:extLst>
      <p:ext uri="{BB962C8B-B14F-4D97-AF65-F5344CB8AC3E}">
        <p14:creationId xmlns:p14="http://schemas.microsoft.com/office/powerpoint/2010/main" val="475514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 y="1"/>
            <a:ext cx="11795760" cy="1690688"/>
          </a:xfrm>
        </p:spPr>
        <p:txBody>
          <a:bodyPr/>
          <a:lstStyle/>
          <a:p>
            <a:pPr algn="ctr"/>
            <a:r>
              <a:rPr lang="en-GB" b="1" dirty="0"/>
              <a:t>Fraudulent actions</a:t>
            </a:r>
            <a:r>
              <a:rPr lang="en-GB" dirty="0"/>
              <a:t/>
            </a:r>
            <a:br>
              <a:rPr lang="en-GB" dirty="0"/>
            </a:br>
            <a:endParaRPr lang="en-GB" dirty="0"/>
          </a:p>
        </p:txBody>
      </p:sp>
      <p:sp>
        <p:nvSpPr>
          <p:cNvPr id="3" name="Content Placeholder 2"/>
          <p:cNvSpPr>
            <a:spLocks noGrp="1"/>
          </p:cNvSpPr>
          <p:nvPr>
            <p:ph idx="1"/>
          </p:nvPr>
        </p:nvSpPr>
        <p:spPr>
          <a:xfrm>
            <a:off x="198120" y="1825624"/>
            <a:ext cx="11795760" cy="4651375"/>
          </a:xfrm>
        </p:spPr>
        <p:txBody>
          <a:bodyPr>
            <a:normAutofit fontScale="85000" lnSpcReduction="20000"/>
          </a:bodyPr>
          <a:lstStyle/>
          <a:p>
            <a:r>
              <a:rPr lang="en-GB" sz="4800" dirty="0"/>
              <a:t>The following are actions are considered fraud</a:t>
            </a:r>
          </a:p>
          <a:p>
            <a:r>
              <a:rPr lang="en-GB" sz="4800" dirty="0"/>
              <a:t>Representation of the service offered wrongly</a:t>
            </a:r>
          </a:p>
          <a:p>
            <a:r>
              <a:rPr lang="en-GB" sz="4800" dirty="0"/>
              <a:t>Improper presentation of persons providing services</a:t>
            </a:r>
          </a:p>
          <a:p>
            <a:r>
              <a:rPr lang="en-GB" sz="4800" dirty="0"/>
              <a:t>Accounting for items not supplied.</a:t>
            </a:r>
          </a:p>
          <a:p>
            <a:r>
              <a:rPr lang="en-GB" sz="4800" dirty="0"/>
              <a:t>Accounting for services not provided</a:t>
            </a:r>
          </a:p>
          <a:p>
            <a:endParaRPr lang="en-GB" dirty="0"/>
          </a:p>
        </p:txBody>
      </p:sp>
    </p:spTree>
    <p:extLst>
      <p:ext uri="{BB962C8B-B14F-4D97-AF65-F5344CB8AC3E}">
        <p14:creationId xmlns:p14="http://schemas.microsoft.com/office/powerpoint/2010/main" val="821050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Indicators of fraud</a:t>
            </a:r>
            <a:r>
              <a:rPr lang="en-GB" dirty="0"/>
              <a:t/>
            </a:r>
            <a:br>
              <a:rPr lang="en-GB" dirty="0"/>
            </a:br>
            <a:endParaRPr lang="en-GB" dirty="0"/>
          </a:p>
        </p:txBody>
      </p:sp>
      <p:sp>
        <p:nvSpPr>
          <p:cNvPr id="3" name="Content Placeholder 2"/>
          <p:cNvSpPr>
            <a:spLocks noGrp="1"/>
          </p:cNvSpPr>
          <p:nvPr>
            <p:ph idx="1"/>
          </p:nvPr>
        </p:nvSpPr>
        <p:spPr>
          <a:xfrm>
            <a:off x="320040" y="1825624"/>
            <a:ext cx="11521440" cy="4834255"/>
          </a:xfrm>
        </p:spPr>
        <p:txBody>
          <a:bodyPr>
            <a:normAutofit fontScale="92500" lnSpcReduction="10000"/>
          </a:bodyPr>
          <a:lstStyle/>
          <a:p>
            <a:r>
              <a:rPr lang="en-GB" sz="4000" dirty="0"/>
              <a:t>Several activities in the healthcare insurance sector show evidence of fraud,</a:t>
            </a:r>
          </a:p>
          <a:p>
            <a:r>
              <a:rPr lang="en-GB" sz="4000" dirty="0"/>
              <a:t>Misrepresentation of claims </a:t>
            </a:r>
          </a:p>
          <a:p>
            <a:r>
              <a:rPr lang="en-GB" sz="4000" dirty="0"/>
              <a:t>Not indicating the claims taken</a:t>
            </a:r>
          </a:p>
          <a:p>
            <a:r>
              <a:rPr lang="en-GB" sz="4000" dirty="0"/>
              <a:t>Failure to keep up to date record of claims made</a:t>
            </a:r>
          </a:p>
          <a:p>
            <a:r>
              <a:rPr lang="en-GB" sz="4000" dirty="0"/>
              <a:t>Not indicating the name of the person claiming compensation.</a:t>
            </a:r>
          </a:p>
          <a:p>
            <a:endParaRPr lang="en-GB" dirty="0"/>
          </a:p>
        </p:txBody>
      </p:sp>
    </p:spTree>
    <p:extLst>
      <p:ext uri="{BB962C8B-B14F-4D97-AF65-F5344CB8AC3E}">
        <p14:creationId xmlns:p14="http://schemas.microsoft.com/office/powerpoint/2010/main" val="1440303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 y="1"/>
            <a:ext cx="11887200" cy="1690688"/>
          </a:xfrm>
        </p:spPr>
        <p:txBody>
          <a:bodyPr/>
          <a:lstStyle/>
          <a:p>
            <a:pPr algn="ctr"/>
            <a:r>
              <a:rPr lang="en-GB" b="1" dirty="0"/>
              <a:t>Impacts of fraud on the medical community</a:t>
            </a:r>
            <a:r>
              <a:rPr lang="en-GB" dirty="0"/>
              <a:t/>
            </a:r>
            <a:br>
              <a:rPr lang="en-GB" dirty="0"/>
            </a:br>
            <a:endParaRPr lang="en-GB" dirty="0"/>
          </a:p>
        </p:txBody>
      </p:sp>
      <p:sp>
        <p:nvSpPr>
          <p:cNvPr id="3" name="Content Placeholder 2"/>
          <p:cNvSpPr>
            <a:spLocks noGrp="1"/>
          </p:cNvSpPr>
          <p:nvPr>
            <p:ph idx="1"/>
          </p:nvPr>
        </p:nvSpPr>
        <p:spPr>
          <a:xfrm>
            <a:off x="182880" y="1280161"/>
            <a:ext cx="11887200" cy="4572000"/>
          </a:xfrm>
        </p:spPr>
        <p:txBody>
          <a:bodyPr>
            <a:normAutofit fontScale="92500" lnSpcReduction="20000"/>
          </a:bodyPr>
          <a:lstStyle/>
          <a:p>
            <a:r>
              <a:rPr lang="en-GB" sz="4000" dirty="0"/>
              <a:t>Fraud has contributed to several negative impacts on the health sector, such as</a:t>
            </a:r>
          </a:p>
          <a:p>
            <a:r>
              <a:rPr lang="en-GB" sz="4000" dirty="0"/>
              <a:t>Overburdening the healthcare sector</a:t>
            </a:r>
          </a:p>
          <a:p>
            <a:r>
              <a:rPr lang="en-GB" sz="4000" dirty="0"/>
              <a:t>Increase in medical harm to patients</a:t>
            </a:r>
          </a:p>
          <a:p>
            <a:r>
              <a:rPr lang="en-GB" sz="4000" dirty="0"/>
              <a:t>Increase in financial constraints by medical institutions.</a:t>
            </a:r>
          </a:p>
          <a:p>
            <a:r>
              <a:rPr lang="en-GB" sz="4000" dirty="0" smtClean="0"/>
              <a:t>Ineffectiveness in service delivery</a:t>
            </a:r>
          </a:p>
          <a:p>
            <a:r>
              <a:rPr lang="en-GB" sz="4000" dirty="0" smtClean="0"/>
              <a:t>Poor medical treatment</a:t>
            </a:r>
            <a:endParaRPr lang="en-GB" sz="4000" dirty="0"/>
          </a:p>
        </p:txBody>
      </p:sp>
    </p:spTree>
    <p:extLst>
      <p:ext uri="{BB962C8B-B14F-4D97-AF65-F5344CB8AC3E}">
        <p14:creationId xmlns:p14="http://schemas.microsoft.com/office/powerpoint/2010/main" val="1020193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 y="365125"/>
            <a:ext cx="11932920" cy="1325563"/>
          </a:xfrm>
        </p:spPr>
        <p:txBody>
          <a:bodyPr>
            <a:normAutofit fontScale="90000"/>
          </a:bodyPr>
          <a:lstStyle/>
          <a:p>
            <a:r>
              <a:rPr lang="en-GB" b="1" dirty="0"/>
              <a:t>Effects on health insurance companies in Saudi Arabia </a:t>
            </a:r>
            <a:r>
              <a:rPr lang="en-GB" dirty="0"/>
              <a:t/>
            </a:r>
            <a:br>
              <a:rPr lang="en-GB" dirty="0"/>
            </a:br>
            <a:endParaRPr lang="en-GB" dirty="0"/>
          </a:p>
        </p:txBody>
      </p:sp>
      <p:sp>
        <p:nvSpPr>
          <p:cNvPr id="3" name="Content Placeholder 2"/>
          <p:cNvSpPr>
            <a:spLocks noGrp="1"/>
          </p:cNvSpPr>
          <p:nvPr>
            <p:ph idx="1"/>
          </p:nvPr>
        </p:nvSpPr>
        <p:spPr>
          <a:xfrm>
            <a:off x="152400" y="1871345"/>
            <a:ext cx="11811000" cy="4351338"/>
          </a:xfrm>
        </p:spPr>
        <p:txBody>
          <a:bodyPr/>
          <a:lstStyle/>
          <a:p>
            <a:r>
              <a:rPr lang="en-GB" dirty="0"/>
              <a:t>Fraud has caused several negative effects on the health insurance companies,</a:t>
            </a:r>
          </a:p>
          <a:p>
            <a:r>
              <a:rPr lang="en-GB" dirty="0"/>
              <a:t>The negative brand image of the company</a:t>
            </a:r>
          </a:p>
          <a:p>
            <a:r>
              <a:rPr lang="en-GB" dirty="0"/>
              <a:t>Huge losses for the company</a:t>
            </a:r>
          </a:p>
          <a:p>
            <a:r>
              <a:rPr lang="en-GB" dirty="0"/>
              <a:t>Increase in premium charges </a:t>
            </a:r>
          </a:p>
          <a:p>
            <a:r>
              <a:rPr lang="en-GB" dirty="0"/>
              <a:t>Loss of demand for insurance policies</a:t>
            </a:r>
          </a:p>
          <a:p>
            <a:r>
              <a:rPr lang="en-GB" dirty="0"/>
              <a:t>The decline in the economic growth of Saudi Arabia </a:t>
            </a:r>
          </a:p>
          <a:p>
            <a:r>
              <a:rPr lang="en-GB" dirty="0"/>
              <a:t>The negative effect of the economy of the country</a:t>
            </a:r>
          </a:p>
        </p:txBody>
      </p:sp>
    </p:spTree>
    <p:extLst>
      <p:ext uri="{BB962C8B-B14F-4D97-AF65-F5344CB8AC3E}">
        <p14:creationId xmlns:p14="http://schemas.microsoft.com/office/powerpoint/2010/main" val="2500911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 y="365125"/>
            <a:ext cx="11673840" cy="1325563"/>
          </a:xfrm>
        </p:spPr>
        <p:txBody>
          <a:bodyPr/>
          <a:lstStyle/>
          <a:p>
            <a:pPr algn="ctr"/>
            <a:r>
              <a:rPr lang="en-GB" b="1" dirty="0"/>
              <a:t>How to report health insurance fraud</a:t>
            </a:r>
            <a:r>
              <a:rPr lang="en-GB" dirty="0"/>
              <a:t/>
            </a:r>
            <a:br>
              <a:rPr lang="en-GB" dirty="0"/>
            </a:br>
            <a:endParaRPr lang="en-GB" dirty="0"/>
          </a:p>
        </p:txBody>
      </p:sp>
      <p:sp>
        <p:nvSpPr>
          <p:cNvPr id="3" name="Content Placeholder 2"/>
          <p:cNvSpPr>
            <a:spLocks noGrp="1"/>
          </p:cNvSpPr>
          <p:nvPr>
            <p:ph idx="1"/>
          </p:nvPr>
        </p:nvSpPr>
        <p:spPr>
          <a:xfrm>
            <a:off x="91440" y="1825625"/>
            <a:ext cx="11765280" cy="4351338"/>
          </a:xfrm>
        </p:spPr>
        <p:txBody>
          <a:bodyPr>
            <a:normAutofit fontScale="92500" lnSpcReduction="20000"/>
          </a:bodyPr>
          <a:lstStyle/>
          <a:p>
            <a:r>
              <a:rPr lang="en-GB" sz="4000" dirty="0"/>
              <a:t>There are various methods that a person can use to report fraud, </a:t>
            </a:r>
          </a:p>
          <a:p>
            <a:r>
              <a:rPr lang="en-GB" sz="4000" dirty="0"/>
              <a:t>The use of the recommended hotline</a:t>
            </a:r>
          </a:p>
          <a:p>
            <a:r>
              <a:rPr lang="en-GB" sz="4000" dirty="0"/>
              <a:t>Reporting the suspects of fraud to the department of health and human resource department</a:t>
            </a:r>
          </a:p>
          <a:p>
            <a:r>
              <a:rPr lang="en-GB" sz="4000" dirty="0"/>
              <a:t>Reporting the cases to the anticorruption agencies</a:t>
            </a:r>
          </a:p>
          <a:p>
            <a:endParaRPr lang="en-GB" dirty="0"/>
          </a:p>
        </p:txBody>
      </p:sp>
    </p:spTree>
    <p:extLst>
      <p:ext uri="{BB962C8B-B14F-4D97-AF65-F5344CB8AC3E}">
        <p14:creationId xmlns:p14="http://schemas.microsoft.com/office/powerpoint/2010/main" val="2800757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1765"/>
            <a:ext cx="11841480" cy="1325563"/>
          </a:xfrm>
        </p:spPr>
        <p:txBody>
          <a:bodyPr/>
          <a:lstStyle/>
          <a:p>
            <a:pPr algn="ctr"/>
            <a:r>
              <a:rPr lang="en-GB" b="1" dirty="0"/>
              <a:t>Penalties for Fraud</a:t>
            </a:r>
            <a:r>
              <a:rPr lang="en-GB" dirty="0"/>
              <a:t/>
            </a:r>
            <a:br>
              <a:rPr lang="en-GB" dirty="0"/>
            </a:br>
            <a:endParaRPr lang="en-GB" dirty="0"/>
          </a:p>
        </p:txBody>
      </p:sp>
      <p:sp>
        <p:nvSpPr>
          <p:cNvPr id="3" name="Content Placeholder 2"/>
          <p:cNvSpPr>
            <a:spLocks noGrp="1"/>
          </p:cNvSpPr>
          <p:nvPr>
            <p:ph idx="1"/>
          </p:nvPr>
        </p:nvSpPr>
        <p:spPr>
          <a:xfrm>
            <a:off x="167640" y="1901825"/>
            <a:ext cx="11826240" cy="4351338"/>
          </a:xfrm>
        </p:spPr>
        <p:txBody>
          <a:bodyPr>
            <a:normAutofit lnSpcReduction="10000"/>
          </a:bodyPr>
          <a:lstStyle/>
          <a:p>
            <a:r>
              <a:rPr lang="en-GB" sz="4400" dirty="0"/>
              <a:t>There are various measures put by the Saudi Arabia government to punish cases of fraud. They include,</a:t>
            </a:r>
          </a:p>
          <a:p>
            <a:r>
              <a:rPr lang="en-GB" sz="4400" dirty="0"/>
              <a:t>Imprisonment</a:t>
            </a:r>
          </a:p>
          <a:p>
            <a:r>
              <a:rPr lang="en-GB" sz="4400" dirty="0"/>
              <a:t>Fines</a:t>
            </a:r>
          </a:p>
          <a:p>
            <a:r>
              <a:rPr lang="en-GB" sz="4400" dirty="0"/>
              <a:t>Probation</a:t>
            </a:r>
          </a:p>
          <a:p>
            <a:endParaRPr lang="en-GB" dirty="0"/>
          </a:p>
        </p:txBody>
      </p:sp>
    </p:spTree>
    <p:extLst>
      <p:ext uri="{BB962C8B-B14F-4D97-AF65-F5344CB8AC3E}">
        <p14:creationId xmlns:p14="http://schemas.microsoft.com/office/powerpoint/2010/main" val="394293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11765280" cy="883920"/>
          </a:xfrm>
        </p:spPr>
        <p:txBody>
          <a:bodyPr>
            <a:normAutofit fontScale="90000"/>
          </a:bodyPr>
          <a:lstStyle/>
          <a:p>
            <a:pPr algn="ctr"/>
            <a:r>
              <a:rPr lang="en-GB" b="1" dirty="0"/>
              <a:t>References</a:t>
            </a:r>
            <a:r>
              <a:rPr lang="en-GB" dirty="0"/>
              <a:t/>
            </a:r>
            <a:br>
              <a:rPr lang="en-GB" dirty="0"/>
            </a:br>
            <a:endParaRPr lang="en-GB" dirty="0"/>
          </a:p>
        </p:txBody>
      </p:sp>
      <p:sp>
        <p:nvSpPr>
          <p:cNvPr id="3" name="Content Placeholder 2"/>
          <p:cNvSpPr>
            <a:spLocks noGrp="1"/>
          </p:cNvSpPr>
          <p:nvPr>
            <p:ph idx="1"/>
          </p:nvPr>
        </p:nvSpPr>
        <p:spPr>
          <a:xfrm>
            <a:off x="152400" y="1188720"/>
            <a:ext cx="12039600" cy="5669279"/>
          </a:xfrm>
        </p:spPr>
        <p:txBody>
          <a:bodyPr>
            <a:normAutofit fontScale="92500" lnSpcReduction="20000"/>
          </a:bodyPr>
          <a:lstStyle/>
          <a:p>
            <a:r>
              <a:rPr lang="en-GB" dirty="0" err="1"/>
              <a:t>A</a:t>
            </a:r>
            <a:r>
              <a:rPr lang="en-GB" dirty="0" err="1" smtClean="0"/>
              <a:t>lbashrawi</a:t>
            </a:r>
            <a:r>
              <a:rPr lang="en-GB" dirty="0"/>
              <a:t>, M. (2016). Detecting financial fraud using data mining techniques: A decade review from 2004 to 2015. </a:t>
            </a:r>
            <a:r>
              <a:rPr lang="en-GB" i="1" dirty="0"/>
              <a:t>Journal of Data Science</a:t>
            </a:r>
            <a:r>
              <a:rPr lang="en-GB" dirty="0"/>
              <a:t>, </a:t>
            </a:r>
            <a:r>
              <a:rPr lang="en-GB" i="1" dirty="0"/>
              <a:t>14</a:t>
            </a:r>
            <a:r>
              <a:rPr lang="en-GB" dirty="0"/>
              <a:t>(3), 553-569.</a:t>
            </a:r>
          </a:p>
          <a:p>
            <a:r>
              <a:rPr lang="en-GB" dirty="0" err="1"/>
              <a:t>Alharbi</a:t>
            </a:r>
            <a:r>
              <a:rPr lang="en-GB" dirty="0"/>
              <a:t>, M. F., &amp; </a:t>
            </a:r>
            <a:r>
              <a:rPr lang="en-GB" dirty="0" err="1"/>
              <a:t>Qassim</a:t>
            </a:r>
            <a:r>
              <a:rPr lang="en-GB" dirty="0"/>
              <a:t>, K. S. A. (2017). An empirical analysis of customer satisfaction with cooperative health insurance in Saudi Arabia: The role of customer knowledge, service characteristics, and national culture. </a:t>
            </a:r>
            <a:r>
              <a:rPr lang="en-GB" i="1" dirty="0"/>
              <a:t>International Journal of Health Science and Research</a:t>
            </a:r>
            <a:r>
              <a:rPr lang="en-GB" dirty="0"/>
              <a:t>, </a:t>
            </a:r>
            <a:r>
              <a:rPr lang="en-GB" i="1" dirty="0"/>
              <a:t>7</a:t>
            </a:r>
            <a:r>
              <a:rPr lang="en-GB" dirty="0"/>
              <a:t>(11), 234-246.</a:t>
            </a:r>
          </a:p>
          <a:p>
            <a:r>
              <a:rPr lang="en-GB" dirty="0" err="1"/>
              <a:t>Alonazi</a:t>
            </a:r>
            <a:r>
              <a:rPr lang="en-GB" dirty="0"/>
              <a:t>, W. B. (2020). Fraud and Abuse in the Saudi Healthcare System: A Triangulation Analysis. </a:t>
            </a:r>
            <a:r>
              <a:rPr lang="en-GB" i="1" dirty="0"/>
              <a:t>INQUIRY: The Journal of Health Care Organization, Provision, and Financing</a:t>
            </a:r>
            <a:r>
              <a:rPr lang="en-GB" dirty="0"/>
              <a:t>, </a:t>
            </a:r>
            <a:r>
              <a:rPr lang="en-GB" i="1" dirty="0"/>
              <a:t>57</a:t>
            </a:r>
            <a:r>
              <a:rPr lang="en-GB" dirty="0"/>
              <a:t>, 0046958020954624.</a:t>
            </a:r>
          </a:p>
          <a:p>
            <a:r>
              <a:rPr lang="en-GB" dirty="0" err="1"/>
              <a:t>Nugraheni</a:t>
            </a:r>
            <a:r>
              <a:rPr lang="en-GB" dirty="0"/>
              <a:t>, W. P., </a:t>
            </a:r>
            <a:r>
              <a:rPr lang="en-GB" dirty="0" err="1"/>
              <a:t>Zahroh</a:t>
            </a:r>
            <a:r>
              <a:rPr lang="en-GB" dirty="0"/>
              <a:t>, A. H., Hartono, R. K., </a:t>
            </a:r>
            <a:r>
              <a:rPr lang="en-GB" dirty="0" err="1"/>
              <a:t>Nugraha</a:t>
            </a:r>
            <a:r>
              <a:rPr lang="en-GB" dirty="0"/>
              <a:t>, R. R., &amp; Chun, C. B. (2020). National Health Insurance Deficit in Indonesia: Identification of Causes and Solutions for Resolution. </a:t>
            </a:r>
            <a:r>
              <a:rPr lang="en-GB" i="1" dirty="0"/>
              <a:t>Global Journal of Health Science</a:t>
            </a:r>
            <a:r>
              <a:rPr lang="en-GB" dirty="0"/>
              <a:t>, </a:t>
            </a:r>
            <a:r>
              <a:rPr lang="en-GB" i="1" dirty="0"/>
              <a:t>12</a:t>
            </a:r>
            <a:r>
              <a:rPr lang="en-GB" dirty="0"/>
              <a:t>(13), 1-58.</a:t>
            </a:r>
          </a:p>
          <a:p>
            <a:r>
              <a:rPr lang="en-GB" dirty="0" err="1"/>
              <a:t>Palutturi</a:t>
            </a:r>
            <a:r>
              <a:rPr lang="en-GB" dirty="0"/>
              <a:t>, S., </a:t>
            </a:r>
            <a:r>
              <a:rPr lang="en-GB" dirty="0" err="1"/>
              <a:t>Makkurade</a:t>
            </a:r>
            <a:r>
              <a:rPr lang="en-GB" dirty="0"/>
              <a:t>, S. R., </a:t>
            </a:r>
            <a:r>
              <a:rPr lang="en-GB" dirty="0" err="1"/>
              <a:t>Ahri</a:t>
            </a:r>
            <a:r>
              <a:rPr lang="en-GB" dirty="0"/>
              <a:t>, R. A., &amp; </a:t>
            </a:r>
            <a:r>
              <a:rPr lang="en-GB" dirty="0" err="1"/>
              <a:t>Putri</a:t>
            </a:r>
            <a:r>
              <a:rPr lang="en-GB" dirty="0"/>
              <a:t>, A. S. E. (2019). Potential for fraud of health service claims to BPJS health at </a:t>
            </a:r>
            <a:r>
              <a:rPr lang="en-GB" dirty="0" err="1"/>
              <a:t>Tenriawaru</a:t>
            </a:r>
            <a:r>
              <a:rPr lang="en-GB" dirty="0"/>
              <a:t> Public Hospital, Bone Regency, Indonesia. </a:t>
            </a:r>
            <a:r>
              <a:rPr lang="en-GB" i="1" dirty="0"/>
              <a:t>International Journal of Innovation, Creativity, and Change</a:t>
            </a:r>
            <a:r>
              <a:rPr lang="en-GB" dirty="0"/>
              <a:t>, </a:t>
            </a:r>
            <a:r>
              <a:rPr lang="en-GB" i="1" dirty="0"/>
              <a:t>8</a:t>
            </a:r>
            <a:r>
              <a:rPr lang="en-GB" dirty="0"/>
              <a:t>(5), 70-90.</a:t>
            </a:r>
          </a:p>
          <a:p>
            <a:r>
              <a:rPr lang="en-GB" dirty="0" err="1"/>
              <a:t>Albejaidi</a:t>
            </a:r>
            <a:r>
              <a:rPr lang="en-GB" dirty="0"/>
              <a:t>, F. (2018). The emerging role of cooperative health insurance in achieving health system goals under Saudi Vision–2030. </a:t>
            </a:r>
            <a:r>
              <a:rPr lang="en-GB" i="1" dirty="0"/>
              <a:t>J </a:t>
            </a:r>
            <a:r>
              <a:rPr lang="en-GB" i="1" dirty="0" err="1"/>
              <a:t>Biol</a:t>
            </a:r>
            <a:r>
              <a:rPr lang="en-GB" i="1" dirty="0"/>
              <a:t> </a:t>
            </a:r>
            <a:r>
              <a:rPr lang="en-GB" i="1" dirty="0" err="1"/>
              <a:t>Agric</a:t>
            </a:r>
            <a:r>
              <a:rPr lang="en-GB" i="1" dirty="0"/>
              <a:t> </a:t>
            </a:r>
            <a:r>
              <a:rPr lang="en-GB" i="1" dirty="0" err="1"/>
              <a:t>Healthc</a:t>
            </a:r>
            <a:r>
              <a:rPr lang="en-GB" dirty="0"/>
              <a:t>, </a:t>
            </a:r>
            <a:r>
              <a:rPr lang="en-GB" i="1" dirty="0"/>
              <a:t>8</a:t>
            </a:r>
            <a:r>
              <a:rPr lang="en-GB" dirty="0"/>
              <a:t>(2), 1-8.</a:t>
            </a:r>
          </a:p>
          <a:p>
            <a:r>
              <a:rPr lang="en-GB" dirty="0"/>
              <a:t>Al </a:t>
            </a:r>
            <a:r>
              <a:rPr lang="en-GB" dirty="0" err="1"/>
              <a:t>Otaibi</a:t>
            </a:r>
            <a:r>
              <a:rPr lang="en-GB" dirty="0"/>
              <a:t>, A. (2017). An overview of the health care system in Saudi Arabia. </a:t>
            </a:r>
            <a:r>
              <a:rPr lang="en-GB" i="1" dirty="0" err="1"/>
              <a:t>Int</a:t>
            </a:r>
            <a:r>
              <a:rPr lang="en-GB" i="1" dirty="0"/>
              <a:t> J </a:t>
            </a:r>
            <a:r>
              <a:rPr lang="en-GB" i="1" dirty="0" err="1"/>
              <a:t>Manag</a:t>
            </a:r>
            <a:r>
              <a:rPr lang="en-GB" i="1" dirty="0"/>
              <a:t> Admin </a:t>
            </a:r>
            <a:r>
              <a:rPr lang="en-GB" i="1" dirty="0" err="1"/>
              <a:t>Sci</a:t>
            </a:r>
            <a:r>
              <a:rPr lang="en-GB" dirty="0"/>
              <a:t>, </a:t>
            </a:r>
            <a:r>
              <a:rPr lang="en-GB" i="1" dirty="0"/>
              <a:t>4</a:t>
            </a:r>
            <a:r>
              <a:rPr lang="en-GB" dirty="0"/>
              <a:t>(12), 1-12.</a:t>
            </a:r>
          </a:p>
          <a:p>
            <a:endParaRPr lang="en-GB" dirty="0"/>
          </a:p>
        </p:txBody>
      </p:sp>
    </p:spTree>
    <p:extLst>
      <p:ext uri="{BB962C8B-B14F-4D97-AF65-F5344CB8AC3E}">
        <p14:creationId xmlns:p14="http://schemas.microsoft.com/office/powerpoint/2010/main" val="2758843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12</TotalTime>
  <Words>377</Words>
  <Application>Microsoft Office PowerPoint</Application>
  <PresentationFormat>Widescreen</PresentationFormat>
  <Paragraphs>70</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Wingdings 3</vt:lpstr>
      <vt:lpstr>Ion</vt:lpstr>
      <vt:lpstr>PowerPoint Presentation</vt:lpstr>
      <vt:lpstr>Insurance fraud and Abuse </vt:lpstr>
      <vt:lpstr>Fraudulent actions </vt:lpstr>
      <vt:lpstr>Indicators of fraud </vt:lpstr>
      <vt:lpstr>Impacts of fraud on the medical community </vt:lpstr>
      <vt:lpstr>Effects on health insurance companies in Saudi Arabia  </vt:lpstr>
      <vt:lpstr>How to report health insurance fraud </vt:lpstr>
      <vt:lpstr>Penalties for Fraud </vt:lpstr>
      <vt:lpstr>References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dc:creator>
  <cp:lastModifiedBy>simon</cp:lastModifiedBy>
  <cp:revision>3</cp:revision>
  <dcterms:created xsi:type="dcterms:W3CDTF">2021-04-03T02:38:31Z</dcterms:created>
  <dcterms:modified xsi:type="dcterms:W3CDTF">2021-04-03T02:50:39Z</dcterms:modified>
</cp:coreProperties>
</file>